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Oswald"/>
      <p:regular r:id="rId23"/>
      <p:bold r:id="rId24"/>
    </p:embeddedFont>
    <p:embeddedFont>
      <p:font typeface="Roboto" panose="020B0604020202020204" charset="0"/>
      <p:regular r:id="rId25"/>
      <p:bold r:id="rId26"/>
      <p:italic r:id="rId27"/>
      <p:boldItalic r:id="rId28"/>
    </p:embeddedFont>
    <p:embeddedFont>
      <p:font typeface="Roboto Mono"/>
      <p:regular r:id="rId29"/>
      <p:bold r:id="rId30"/>
      <p:italic r:id="rId31"/>
      <p:boldItalic r:id="rId32"/>
    </p:embeddedFont>
    <p:embeddedFont>
      <p:font typeface="Source Code Pro"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94660"/>
  </p:normalViewPr>
  <p:slideViewPr>
    <p:cSldViewPr snapToGrid="0">
      <p:cViewPr varScale="1">
        <p:scale>
          <a:sx n="95" d="100"/>
          <a:sy n="95" d="100"/>
        </p:scale>
        <p:origin x="588"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0d1f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036a1859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036a1859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036a1859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036a185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036a1859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036a1859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fab3ed481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fab3ed481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f925daa7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f925daa7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fab3ed481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fab3ed48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036a1859d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036a1859d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fa35b8a5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fa35b8a5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fab3ed481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fab3ed48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fa35b8a5a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fa35b8a5a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mice with down syndrome, higher levels of the protein ARC_N, pMek_N, ERBB4_N seemed to be present in subjects that failed to ellicit learning responses while treated with Memantine. Likewise, ARC_N and pMEK_N are in higher concentrations in subjects who failed to elicit a learning response when treated with Saline.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f90127721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f9012772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6f80d1ff_0_5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6f80d1f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80d1ff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f9012772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f9012772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f9012772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f9012772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ab3ed481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ab3ed48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80d1ff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deb3a1160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deb3a116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Unique identified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Background &amp; Context</a:t>
            </a:r>
            <a:endParaRPr/>
          </a:p>
        </p:txBody>
      </p:sp>
      <p:sp>
        <p:nvSpPr>
          <p:cNvPr id="69" name="Google Shape;69;p14"/>
          <p:cNvSpPr txBox="1">
            <a:spLocks noGrp="1"/>
          </p:cNvSpPr>
          <p:nvPr>
            <p:ph type="body" idx="1"/>
          </p:nvPr>
        </p:nvSpPr>
        <p:spPr>
          <a:xfrm>
            <a:off x="311700" y="1316425"/>
            <a:ext cx="8520600" cy="3099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Background: </a:t>
            </a:r>
            <a:r>
              <a:rPr lang="en" sz="1100"/>
              <a:t>Down syndrome (DS) is a chromosomal abnormality (trisomy of human chromosome 21) associated with intellectual disability and affecting approximately one in 1000 live births worldwide. The overexpression of genes encoded by the extra copy of a normal chromosome in DS is believed to be sufficient to perturb normal pathways and normal responses to stimulation, causing learning and memory deficits. </a:t>
            </a:r>
            <a:endParaRPr/>
          </a:p>
          <a:p>
            <a:pPr marL="0" lvl="0" indent="0" rtl="0">
              <a:spcBef>
                <a:spcPts val="1600"/>
              </a:spcBef>
              <a:spcAft>
                <a:spcPts val="1600"/>
              </a:spcAft>
              <a:buNone/>
            </a:pPr>
            <a:endParaRPr/>
          </a:p>
        </p:txBody>
      </p:sp>
      <p:sp>
        <p:nvSpPr>
          <p:cNvPr id="70" name="Google Shape;70;p14"/>
          <p:cNvSpPr txBox="1"/>
          <p:nvPr/>
        </p:nvSpPr>
        <p:spPr>
          <a:xfrm>
            <a:off x="4718550" y="4568725"/>
            <a:ext cx="6096000" cy="66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http://journals.plos.org/plosone/article?id=10.1371/journal.pone.0129126</a:t>
            </a:r>
            <a:endParaRPr sz="1000"/>
          </a:p>
        </p:txBody>
      </p:sp>
      <p:pic>
        <p:nvPicPr>
          <p:cNvPr id="71" name="Google Shape;71;p14"/>
          <p:cNvPicPr preferRelativeResize="0"/>
          <p:nvPr/>
        </p:nvPicPr>
        <p:blipFill>
          <a:blip r:embed="rId3">
            <a:alphaModFix/>
          </a:blip>
          <a:stretch>
            <a:fillRect/>
          </a:stretch>
        </p:blipFill>
        <p:spPr>
          <a:xfrm>
            <a:off x="387900" y="2669197"/>
            <a:ext cx="4260300" cy="2058428"/>
          </a:xfrm>
          <a:prstGeom prst="rect">
            <a:avLst/>
          </a:prstGeom>
          <a:noFill/>
          <a:ln>
            <a:noFill/>
          </a:ln>
        </p:spPr>
      </p:pic>
      <p:pic>
        <p:nvPicPr>
          <p:cNvPr id="72" name="Google Shape;72;p14"/>
          <p:cNvPicPr preferRelativeResize="0"/>
          <p:nvPr/>
        </p:nvPicPr>
        <p:blipFill rotWithShape="1">
          <a:blip r:embed="rId4">
            <a:alphaModFix/>
          </a:blip>
          <a:srcRect l="10443" r="4507"/>
          <a:stretch/>
        </p:blipFill>
        <p:spPr>
          <a:xfrm>
            <a:off x="4794750" y="2669200"/>
            <a:ext cx="2242150" cy="2058425"/>
          </a:xfrm>
          <a:prstGeom prst="rect">
            <a:avLst/>
          </a:prstGeom>
          <a:noFill/>
          <a:ln>
            <a:noFill/>
          </a:ln>
        </p:spPr>
      </p:pic>
      <p:pic>
        <p:nvPicPr>
          <p:cNvPr id="73" name="Google Shape;73;p14"/>
          <p:cNvPicPr preferRelativeResize="0"/>
          <p:nvPr/>
        </p:nvPicPr>
        <p:blipFill>
          <a:blip r:embed="rId5">
            <a:alphaModFix/>
          </a:blip>
          <a:stretch>
            <a:fillRect/>
          </a:stretch>
        </p:blipFill>
        <p:spPr>
          <a:xfrm>
            <a:off x="7176000" y="2647950"/>
            <a:ext cx="1652978" cy="205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311700" y="99050"/>
            <a:ext cx="2660100" cy="1007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Preparation: Missing Values</a:t>
            </a:r>
            <a:endParaRPr/>
          </a:p>
        </p:txBody>
      </p:sp>
      <p:sp>
        <p:nvSpPr>
          <p:cNvPr id="154" name="Google Shape;154;p23"/>
          <p:cNvSpPr txBox="1">
            <a:spLocks noGrp="1"/>
          </p:cNvSpPr>
          <p:nvPr>
            <p:ph type="body" idx="1"/>
          </p:nvPr>
        </p:nvSpPr>
        <p:spPr>
          <a:xfrm>
            <a:off x="273600" y="1434200"/>
            <a:ext cx="29844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Identify missing values:</a:t>
            </a:r>
            <a:endParaRPr/>
          </a:p>
          <a:p>
            <a:pPr marL="457200" lvl="0" indent="-342900" rtl="0">
              <a:spcBef>
                <a:spcPts val="1600"/>
              </a:spcBef>
              <a:spcAft>
                <a:spcPts val="0"/>
              </a:spcAft>
              <a:buSzPts val="1800"/>
              <a:buChar char="●"/>
            </a:pPr>
            <a:r>
              <a:rPr lang="en"/>
              <a:t>10 features contain missing values</a:t>
            </a:r>
            <a:endParaRPr/>
          </a:p>
          <a:p>
            <a:pPr marL="457200" lvl="0" indent="-342900" rtl="0">
              <a:spcBef>
                <a:spcPts val="0"/>
              </a:spcBef>
              <a:spcAft>
                <a:spcPts val="0"/>
              </a:spcAft>
              <a:buSzPts val="1800"/>
              <a:buChar char="●"/>
            </a:pPr>
            <a:r>
              <a:rPr lang="en"/>
              <a:t>One observation has more than 50% of data missing. ~removed</a:t>
            </a:r>
            <a:endParaRPr/>
          </a:p>
        </p:txBody>
      </p:sp>
      <p:pic>
        <p:nvPicPr>
          <p:cNvPr id="155" name="Google Shape;155;p23"/>
          <p:cNvPicPr preferRelativeResize="0"/>
          <p:nvPr/>
        </p:nvPicPr>
        <p:blipFill>
          <a:blip r:embed="rId3">
            <a:alphaModFix/>
          </a:blip>
          <a:stretch>
            <a:fillRect/>
          </a:stretch>
        </p:blipFill>
        <p:spPr>
          <a:xfrm>
            <a:off x="3430263" y="4534100"/>
            <a:ext cx="5534486" cy="269975"/>
          </a:xfrm>
          <a:prstGeom prst="rect">
            <a:avLst/>
          </a:prstGeom>
          <a:noFill/>
          <a:ln>
            <a:noFill/>
          </a:ln>
        </p:spPr>
      </p:pic>
      <p:pic>
        <p:nvPicPr>
          <p:cNvPr id="156" name="Google Shape;156;p23"/>
          <p:cNvPicPr preferRelativeResize="0"/>
          <p:nvPr/>
        </p:nvPicPr>
        <p:blipFill>
          <a:blip r:embed="rId4">
            <a:alphaModFix/>
          </a:blip>
          <a:stretch>
            <a:fillRect/>
          </a:stretch>
        </p:blipFill>
        <p:spPr>
          <a:xfrm>
            <a:off x="3295998" y="281275"/>
            <a:ext cx="5498200" cy="410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br>
              <a:rPr lang="en"/>
            </a:br>
            <a:r>
              <a:rPr lang="en"/>
              <a:t>Data Preparation:  Impute Missing Values (KNN)</a:t>
            </a:r>
            <a:endParaRPr/>
          </a:p>
        </p:txBody>
      </p:sp>
      <p:sp>
        <p:nvSpPr>
          <p:cNvPr id="162" name="Google Shape;162;p24"/>
          <p:cNvSpPr txBox="1">
            <a:spLocks noGrp="1"/>
          </p:cNvSpPr>
          <p:nvPr>
            <p:ph type="body" idx="1"/>
          </p:nvPr>
        </p:nvSpPr>
        <p:spPr>
          <a:xfrm>
            <a:off x="311700" y="1476425"/>
            <a:ext cx="3140100" cy="48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KNN to impute values</a:t>
            </a:r>
            <a:endParaRPr/>
          </a:p>
          <a:p>
            <a:pPr marL="0" lvl="0" indent="0" rtl="0">
              <a:spcBef>
                <a:spcPts val="1600"/>
              </a:spcBef>
              <a:spcAft>
                <a:spcPts val="0"/>
              </a:spcAft>
              <a:buNone/>
            </a:pPr>
            <a:endParaRPr/>
          </a:p>
          <a:p>
            <a:pPr marL="0" lvl="0" indent="0">
              <a:spcBef>
                <a:spcPts val="1600"/>
              </a:spcBef>
              <a:spcAft>
                <a:spcPts val="1600"/>
              </a:spcAft>
              <a:buNone/>
            </a:pPr>
            <a:endParaRPr/>
          </a:p>
        </p:txBody>
      </p:sp>
      <p:pic>
        <p:nvPicPr>
          <p:cNvPr id="163" name="Google Shape;163;p24"/>
          <p:cNvPicPr preferRelativeResize="0"/>
          <p:nvPr/>
        </p:nvPicPr>
        <p:blipFill>
          <a:blip r:embed="rId3">
            <a:alphaModFix/>
          </a:blip>
          <a:stretch>
            <a:fillRect/>
          </a:stretch>
        </p:blipFill>
        <p:spPr>
          <a:xfrm>
            <a:off x="738188" y="4351025"/>
            <a:ext cx="7667625" cy="647700"/>
          </a:xfrm>
          <a:prstGeom prst="rect">
            <a:avLst/>
          </a:prstGeom>
          <a:noFill/>
          <a:ln>
            <a:noFill/>
          </a:ln>
        </p:spPr>
      </p:pic>
      <p:sp>
        <p:nvSpPr>
          <p:cNvPr id="164" name="Google Shape;164;p24"/>
          <p:cNvSpPr txBox="1"/>
          <p:nvPr/>
        </p:nvSpPr>
        <p:spPr>
          <a:xfrm>
            <a:off x="373400" y="3924425"/>
            <a:ext cx="990600" cy="350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Outcome:</a:t>
            </a:r>
            <a:endParaRPr/>
          </a:p>
        </p:txBody>
      </p:sp>
      <p:sp>
        <p:nvSpPr>
          <p:cNvPr id="165" name="Google Shape;165;p24"/>
          <p:cNvSpPr txBox="1"/>
          <p:nvPr/>
        </p:nvSpPr>
        <p:spPr>
          <a:xfrm>
            <a:off x="373400" y="2267575"/>
            <a:ext cx="2628900" cy="921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E4317B"/>
                </a:solidFill>
              </a:rPr>
              <a:t>#KNN - impute missing values</a:t>
            </a:r>
            <a:endParaRPr>
              <a:solidFill>
                <a:srgbClr val="E4317B"/>
              </a:solidFill>
            </a:endParaRPr>
          </a:p>
          <a:p>
            <a:pPr marL="0" lvl="0" indent="0">
              <a:spcBef>
                <a:spcPts val="0"/>
              </a:spcBef>
              <a:spcAft>
                <a:spcPts val="0"/>
              </a:spcAft>
              <a:buNone/>
            </a:pPr>
            <a:r>
              <a:rPr lang="en"/>
              <a:t>knnoutput = kNN(mice, k = 5)</a:t>
            </a:r>
            <a:endParaRPr/>
          </a:p>
          <a:p>
            <a:pPr marL="0" lvl="0" indent="0">
              <a:spcBef>
                <a:spcPts val="0"/>
              </a:spcBef>
              <a:spcAft>
                <a:spcPts val="0"/>
              </a:spcAft>
              <a:buNone/>
            </a:pPr>
            <a:r>
              <a:rPr lang="en"/>
              <a:t>summary (knnoutput)</a:t>
            </a:r>
            <a:endParaRPr/>
          </a:p>
          <a:p>
            <a:pPr marL="0" lvl="0" indent="0">
              <a:spcBef>
                <a:spcPts val="0"/>
              </a:spcBef>
              <a:spcAft>
                <a:spcPts val="0"/>
              </a:spcAft>
              <a:buNone/>
            </a:pPr>
            <a:endParaRPr/>
          </a:p>
        </p:txBody>
      </p:sp>
      <p:pic>
        <p:nvPicPr>
          <p:cNvPr id="166" name="Google Shape;166;p24"/>
          <p:cNvPicPr preferRelativeResize="0"/>
          <p:nvPr/>
        </p:nvPicPr>
        <p:blipFill>
          <a:blip r:embed="rId4">
            <a:alphaModFix/>
          </a:blip>
          <a:stretch>
            <a:fillRect/>
          </a:stretch>
        </p:blipFill>
        <p:spPr>
          <a:xfrm>
            <a:off x="3977525" y="1063252"/>
            <a:ext cx="4306400" cy="32115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Preparation:</a:t>
            </a:r>
            <a:endParaRPr/>
          </a:p>
          <a:p>
            <a:pPr marL="0" lvl="0" indent="0">
              <a:spcBef>
                <a:spcPts val="0"/>
              </a:spcBef>
              <a:spcAft>
                <a:spcPts val="0"/>
              </a:spcAft>
              <a:buNone/>
            </a:pPr>
            <a:r>
              <a:rPr lang="en"/>
              <a:t>Automated Feature Selection</a:t>
            </a:r>
            <a:endParaRPr/>
          </a:p>
        </p:txBody>
      </p:sp>
      <p:sp>
        <p:nvSpPr>
          <p:cNvPr id="172" name="Google Shape;172;p25"/>
          <p:cNvSpPr txBox="1">
            <a:spLocks noGrp="1"/>
          </p:cNvSpPr>
          <p:nvPr>
            <p:ph type="body" idx="1"/>
          </p:nvPr>
        </p:nvSpPr>
        <p:spPr>
          <a:xfrm>
            <a:off x="311700" y="1468825"/>
            <a:ext cx="4260300" cy="1007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Using RFE algorithm, identify and list proteins in order of importance</a:t>
            </a:r>
            <a:endParaRPr/>
          </a:p>
          <a:p>
            <a:pPr marL="0" lvl="0" indent="0">
              <a:spcBef>
                <a:spcPts val="1600"/>
              </a:spcBef>
              <a:spcAft>
                <a:spcPts val="1600"/>
              </a:spcAft>
              <a:buNone/>
            </a:pPr>
            <a:endParaRPr/>
          </a:p>
        </p:txBody>
      </p:sp>
      <p:pic>
        <p:nvPicPr>
          <p:cNvPr id="173" name="Google Shape;173;p25"/>
          <p:cNvPicPr preferRelativeResize="0"/>
          <p:nvPr/>
        </p:nvPicPr>
        <p:blipFill>
          <a:blip r:embed="rId3">
            <a:alphaModFix/>
          </a:blip>
          <a:stretch>
            <a:fillRect/>
          </a:stretch>
        </p:blipFill>
        <p:spPr>
          <a:xfrm>
            <a:off x="389925" y="4208050"/>
            <a:ext cx="3647375" cy="479375"/>
          </a:xfrm>
          <a:prstGeom prst="rect">
            <a:avLst/>
          </a:prstGeom>
          <a:noFill/>
          <a:ln>
            <a:noFill/>
          </a:ln>
        </p:spPr>
      </p:pic>
      <p:pic>
        <p:nvPicPr>
          <p:cNvPr id="174" name="Google Shape;174;p25"/>
          <p:cNvPicPr preferRelativeResize="0"/>
          <p:nvPr/>
        </p:nvPicPr>
        <p:blipFill>
          <a:blip r:embed="rId4">
            <a:alphaModFix/>
          </a:blip>
          <a:stretch>
            <a:fillRect/>
          </a:stretch>
        </p:blipFill>
        <p:spPr>
          <a:xfrm>
            <a:off x="5089901" y="699050"/>
            <a:ext cx="3535150" cy="4139250"/>
          </a:xfrm>
          <a:prstGeom prst="rect">
            <a:avLst/>
          </a:prstGeom>
          <a:noFill/>
          <a:ln>
            <a:noFill/>
          </a:ln>
        </p:spPr>
      </p:pic>
      <p:sp>
        <p:nvSpPr>
          <p:cNvPr id="175" name="Google Shape;175;p25"/>
          <p:cNvSpPr txBox="1"/>
          <p:nvPr/>
        </p:nvSpPr>
        <p:spPr>
          <a:xfrm>
            <a:off x="389925" y="2671788"/>
            <a:ext cx="4495800" cy="134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control = rfeControl(method = "repeatedcv", repeats = 5, verbose = TRUE, functions = lmFuncs) </a:t>
            </a:r>
            <a:r>
              <a:rPr lang="en" sz="1000">
                <a:solidFill>
                  <a:srgbClr val="E4317B"/>
                </a:solidFill>
              </a:rPr>
              <a:t>#define looping functions (5 iterations)</a:t>
            </a:r>
            <a:endParaRPr sz="1000">
              <a:solidFill>
                <a:srgbClr val="E4317B"/>
              </a:solidFill>
            </a:endParaRPr>
          </a:p>
          <a:p>
            <a:pPr marL="0" lvl="0" indent="0">
              <a:spcBef>
                <a:spcPts val="0"/>
              </a:spcBef>
              <a:spcAft>
                <a:spcPts val="0"/>
              </a:spcAft>
              <a:buNone/>
            </a:pPr>
            <a:endParaRPr sz="1000">
              <a:solidFill>
                <a:srgbClr val="E4317B"/>
              </a:solidFill>
            </a:endParaRPr>
          </a:p>
          <a:p>
            <a:pPr marL="0" lvl="0" indent="0">
              <a:spcBef>
                <a:spcPts val="0"/>
              </a:spcBef>
              <a:spcAft>
                <a:spcPts val="0"/>
              </a:spcAft>
              <a:buNone/>
            </a:pPr>
            <a:r>
              <a:rPr lang="en" sz="1000"/>
              <a:t>miceRFE = rfe(x = mice.select[,1:77], y = mice.select[,78], sizes = c(1:77), metrix = "RMSE", rfeControl = control)</a:t>
            </a:r>
            <a:endParaRPr sz="1000"/>
          </a:p>
          <a:p>
            <a:pPr marL="0" lvl="0" indent="0">
              <a:spcBef>
                <a:spcPts val="0"/>
              </a:spcBef>
              <a:spcAft>
                <a:spcPts val="0"/>
              </a:spcAft>
              <a:buNone/>
            </a:pPr>
            <a:r>
              <a:rPr lang="en" sz="1000">
                <a:solidFill>
                  <a:srgbClr val="E4317B"/>
                </a:solidFill>
              </a:rPr>
              <a:t>print </a:t>
            </a:r>
            <a:r>
              <a:rPr lang="en" sz="1000"/>
              <a:t>(miceRFE)</a:t>
            </a:r>
            <a:endParaRPr sz="1000"/>
          </a:p>
          <a:p>
            <a:pPr marL="0" lvl="0" indent="0">
              <a:spcBef>
                <a:spcPts val="0"/>
              </a:spcBef>
              <a:spcAft>
                <a:spcPts val="0"/>
              </a:spcAft>
              <a:buNone/>
            </a:pPr>
            <a:r>
              <a:rPr lang="en" sz="1000"/>
              <a:t>importance &lt;- varImp(miceRFE, scale=FALSE)</a:t>
            </a:r>
            <a:endParaRPr sz="1000"/>
          </a:p>
          <a:p>
            <a:pPr marL="0" lvl="0" indent="0">
              <a:spcBef>
                <a:spcPts val="0"/>
              </a:spcBef>
              <a:spcAft>
                <a:spcPts val="0"/>
              </a:spcAft>
              <a:buNone/>
            </a:pPr>
            <a:r>
              <a:rPr lang="en" sz="1000">
                <a:solidFill>
                  <a:schemeClr val="dk1"/>
                </a:solidFill>
              </a:rPr>
              <a:t>print </a:t>
            </a:r>
            <a:r>
              <a:rPr lang="en" sz="1000"/>
              <a:t>(importance)</a:t>
            </a:r>
            <a:endParaRPr sz="1000"/>
          </a:p>
          <a:p>
            <a:pPr marL="0" lvl="0" indent="0">
              <a:spcBef>
                <a:spcPts val="0"/>
              </a:spcBef>
              <a:spcAft>
                <a:spcPts val="0"/>
              </a:spcAft>
              <a:buNone/>
            </a:pPr>
            <a:endParaRPr sz="1000"/>
          </a:p>
        </p:txBody>
      </p:sp>
      <p:sp>
        <p:nvSpPr>
          <p:cNvPr id="176" name="Google Shape;176;p25"/>
          <p:cNvSpPr/>
          <p:nvPr/>
        </p:nvSpPr>
        <p:spPr>
          <a:xfrm>
            <a:off x="4998725" y="2339350"/>
            <a:ext cx="1821300" cy="733500"/>
          </a:xfrm>
          <a:prstGeom prst="rect">
            <a:avLst/>
          </a:prstGeom>
          <a:noFill/>
          <a:ln w="9525" cap="flat" cmpd="sng">
            <a:solidFill>
              <a:srgbClr val="E4317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Model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body" idx="1"/>
          </p:nvPr>
        </p:nvSpPr>
        <p:spPr>
          <a:xfrm>
            <a:off x="101575" y="1358025"/>
            <a:ext cx="4210800" cy="335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a:latin typeface="Oswald"/>
                <a:ea typeface="Oswald"/>
                <a:cs typeface="Oswald"/>
                <a:sym typeface="Oswald"/>
              </a:rPr>
              <a:t>K mean Clustering with 4 clusters</a:t>
            </a:r>
            <a:endParaRPr sz="1100">
              <a:latin typeface="Oswald"/>
              <a:ea typeface="Oswald"/>
              <a:cs typeface="Oswald"/>
              <a:sym typeface="Oswald"/>
            </a:endParaRPr>
          </a:p>
          <a:p>
            <a:pPr marL="0" marR="0" lvl="0" indent="0" algn="l" rtl="0">
              <a:lnSpc>
                <a:spcPct val="115000"/>
              </a:lnSpc>
              <a:spcBef>
                <a:spcPts val="0"/>
              </a:spcBef>
              <a:spcAft>
                <a:spcPts val="0"/>
              </a:spcAft>
              <a:buNone/>
            </a:pPr>
            <a:endParaRPr sz="1000"/>
          </a:p>
          <a:p>
            <a:pPr marL="0" marR="0" lvl="0" indent="0" algn="l" rtl="0">
              <a:lnSpc>
                <a:spcPct val="115000"/>
              </a:lnSpc>
              <a:spcBef>
                <a:spcPts val="0"/>
              </a:spcBef>
              <a:spcAft>
                <a:spcPts val="0"/>
              </a:spcAft>
              <a:buNone/>
            </a:pPr>
            <a:endParaRPr sz="1000"/>
          </a:p>
          <a:p>
            <a:pPr marL="0" marR="0" lvl="0" indent="0" algn="l" rtl="0">
              <a:lnSpc>
                <a:spcPct val="115000"/>
              </a:lnSpc>
              <a:spcBef>
                <a:spcPts val="0"/>
              </a:spcBef>
              <a:spcAft>
                <a:spcPts val="0"/>
              </a:spcAft>
              <a:buNone/>
            </a:pPr>
            <a:r>
              <a:rPr lang="en" sz="1200"/>
              <a:t>kclust=kmeans(mice.stand,centers = 8 ,iter.max = 100)</a:t>
            </a:r>
            <a:br>
              <a:rPr lang="en" sz="1200"/>
            </a:br>
            <a:br>
              <a:rPr lang="en" sz="1200"/>
            </a:br>
            <a:r>
              <a:rPr lang="en" sz="1200"/>
              <a:t>clusplot(mice.stand, kclust$cluster, color=TRUE, shade=TRUE, labels=2, lines=0, main= 'Mice Protein Expression')</a:t>
            </a:r>
            <a:endParaRPr sz="1200">
              <a:latin typeface="Oswald"/>
              <a:ea typeface="Oswald"/>
              <a:cs typeface="Oswald"/>
              <a:sym typeface="Oswald"/>
            </a:endParaRPr>
          </a:p>
          <a:p>
            <a:pPr marL="0" lvl="0" indent="0" rtl="0">
              <a:spcBef>
                <a:spcPts val="0"/>
              </a:spcBef>
              <a:spcAft>
                <a:spcPts val="0"/>
              </a:spcAft>
              <a:buNone/>
            </a:pPr>
            <a:endParaRPr/>
          </a:p>
          <a:p>
            <a:pPr marL="0" lvl="0" indent="0" rtl="0">
              <a:spcBef>
                <a:spcPts val="1600"/>
              </a:spcBef>
              <a:spcAft>
                <a:spcPts val="0"/>
              </a:spcAft>
              <a:buNone/>
            </a:pPr>
            <a:endParaRPr/>
          </a:p>
          <a:p>
            <a:pPr marL="0" lvl="0" indent="0" rtl="0">
              <a:spcBef>
                <a:spcPts val="1600"/>
              </a:spcBef>
              <a:spcAft>
                <a:spcPts val="1600"/>
              </a:spcAft>
              <a:buNone/>
            </a:pPr>
            <a:endParaRPr/>
          </a:p>
        </p:txBody>
      </p:sp>
      <p:sp>
        <p:nvSpPr>
          <p:cNvPr id="187" name="Google Shape;187;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Model Development- K-Mean Clustering</a:t>
            </a:r>
            <a:endParaRPr/>
          </a:p>
        </p:txBody>
      </p:sp>
      <p:pic>
        <p:nvPicPr>
          <p:cNvPr id="188" name="Google Shape;188;p27"/>
          <p:cNvPicPr preferRelativeResize="0"/>
          <p:nvPr/>
        </p:nvPicPr>
        <p:blipFill>
          <a:blip r:embed="rId3">
            <a:alphaModFix/>
          </a:blip>
          <a:stretch>
            <a:fillRect/>
          </a:stretch>
        </p:blipFill>
        <p:spPr>
          <a:xfrm>
            <a:off x="4092823" y="1170000"/>
            <a:ext cx="4904401" cy="35456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Model Development-Partition Around Medoids Clustering</a:t>
            </a:r>
            <a:endParaRPr/>
          </a:p>
        </p:txBody>
      </p:sp>
      <p:sp>
        <p:nvSpPr>
          <p:cNvPr id="194" name="Google Shape;194;p28"/>
          <p:cNvSpPr txBox="1">
            <a:spLocks noGrp="1"/>
          </p:cNvSpPr>
          <p:nvPr>
            <p:ph type="body" idx="1"/>
          </p:nvPr>
        </p:nvSpPr>
        <p:spPr>
          <a:xfrm>
            <a:off x="311700" y="1468825"/>
            <a:ext cx="37707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t>pr4 &lt;- pam(mice.select, 8)</a:t>
            </a:r>
            <a:br>
              <a:rPr lang="en" sz="1200"/>
            </a:br>
            <a:endParaRPr sz="1200"/>
          </a:p>
          <a:p>
            <a:pPr marL="0" lvl="0" indent="0" rtl="0">
              <a:spcBef>
                <a:spcPts val="1600"/>
              </a:spcBef>
              <a:spcAft>
                <a:spcPts val="0"/>
              </a:spcAft>
              <a:buNone/>
            </a:pPr>
            <a:r>
              <a:rPr lang="en" sz="1200"/>
              <a:t>str(si &lt;- silhouette(pr4))</a:t>
            </a:r>
            <a:br>
              <a:rPr lang="en" sz="1200"/>
            </a:br>
            <a:endParaRPr sz="1200"/>
          </a:p>
          <a:p>
            <a:pPr marL="0" lvl="0" indent="0">
              <a:spcBef>
                <a:spcPts val="1600"/>
              </a:spcBef>
              <a:spcAft>
                <a:spcPts val="1600"/>
              </a:spcAft>
              <a:buNone/>
            </a:pPr>
            <a:r>
              <a:rPr lang="en" sz="1200"/>
              <a:t>(ssi &lt;- summary(si))</a:t>
            </a:r>
            <a:br>
              <a:rPr lang="en" sz="1200"/>
            </a:br>
            <a:br>
              <a:rPr lang="en" sz="1200"/>
            </a:br>
            <a:r>
              <a:rPr lang="en" sz="1200"/>
              <a:t>clusplot(mice.select, pr4$cluster, color=TRUE, shade=TRUE, labels=2, lines=0, main= 'Mice Protein Expression')</a:t>
            </a:r>
            <a:endParaRPr sz="1200"/>
          </a:p>
        </p:txBody>
      </p:sp>
      <p:pic>
        <p:nvPicPr>
          <p:cNvPr id="195" name="Google Shape;195;p28"/>
          <p:cNvPicPr preferRelativeResize="0"/>
          <p:nvPr/>
        </p:nvPicPr>
        <p:blipFill>
          <a:blip r:embed="rId3">
            <a:alphaModFix/>
          </a:blip>
          <a:stretch>
            <a:fillRect/>
          </a:stretch>
        </p:blipFill>
        <p:spPr>
          <a:xfrm>
            <a:off x="3971025" y="1223825"/>
            <a:ext cx="4980900" cy="3457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Model Development: Hierarchical Clustering</a:t>
            </a:r>
            <a:endParaRPr/>
          </a:p>
        </p:txBody>
      </p:sp>
      <p:sp>
        <p:nvSpPr>
          <p:cNvPr id="201" name="Google Shape;201;p29"/>
          <p:cNvSpPr txBox="1">
            <a:spLocks noGrp="1"/>
          </p:cNvSpPr>
          <p:nvPr>
            <p:ph type="body" idx="1"/>
          </p:nvPr>
        </p:nvSpPr>
        <p:spPr>
          <a:xfrm>
            <a:off x="311700" y="1468825"/>
            <a:ext cx="3770700" cy="309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t>Mice_H = dist(mice.stand,method = "euclidean") </a:t>
            </a:r>
            <a:br>
              <a:rPr lang="en" sz="1200"/>
            </a:br>
            <a:endParaRPr sz="1200"/>
          </a:p>
          <a:p>
            <a:pPr marL="0" marR="0" lvl="0" indent="0" algn="l" rtl="0">
              <a:lnSpc>
                <a:spcPct val="115000"/>
              </a:lnSpc>
              <a:spcBef>
                <a:spcPts val="1600"/>
              </a:spcBef>
              <a:spcAft>
                <a:spcPts val="1600"/>
              </a:spcAft>
              <a:buNone/>
            </a:pPr>
            <a:r>
              <a:rPr lang="en" sz="1200"/>
              <a:t>h_clust = hclust(Mice_H, method = "ward.D2")</a:t>
            </a:r>
            <a:br>
              <a:rPr lang="en" sz="1200"/>
            </a:br>
            <a:br>
              <a:rPr lang="en" sz="1200"/>
            </a:br>
            <a:r>
              <a:rPr lang="en" sz="1200"/>
              <a:t>groups &lt;- cutree(h_clust, k=8)</a:t>
            </a:r>
            <a:br>
              <a:rPr lang="en" sz="1200"/>
            </a:br>
            <a:br>
              <a:rPr lang="en" sz="1200"/>
            </a:br>
            <a:r>
              <a:rPr lang="en" sz="1200"/>
              <a:t>plot(h_clust)</a:t>
            </a:r>
            <a:br>
              <a:rPr lang="en" sz="1200"/>
            </a:br>
            <a:r>
              <a:rPr lang="en" sz="1200"/>
              <a:t>rect.hclust(h_clust,k=8,border="blue")</a:t>
            </a:r>
            <a:endParaRPr sz="1200"/>
          </a:p>
        </p:txBody>
      </p:sp>
      <p:pic>
        <p:nvPicPr>
          <p:cNvPr id="202" name="Google Shape;202;p29"/>
          <p:cNvPicPr preferRelativeResize="0"/>
          <p:nvPr/>
        </p:nvPicPr>
        <p:blipFill>
          <a:blip r:embed="rId3">
            <a:alphaModFix/>
          </a:blip>
          <a:stretch>
            <a:fillRect/>
          </a:stretch>
        </p:blipFill>
        <p:spPr>
          <a:xfrm>
            <a:off x="4234800" y="1258400"/>
            <a:ext cx="4756798" cy="34388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K-Means  vs PAM</a:t>
            </a:r>
            <a:endParaRPr/>
          </a:p>
        </p:txBody>
      </p:sp>
      <p:sp>
        <p:nvSpPr>
          <p:cNvPr id="208" name="Google Shape;208;p30"/>
          <p:cNvSpPr txBox="1">
            <a:spLocks noGrp="1"/>
          </p:cNvSpPr>
          <p:nvPr>
            <p:ph type="body" idx="1"/>
          </p:nvPr>
        </p:nvSpPr>
        <p:spPr>
          <a:xfrm>
            <a:off x="311700" y="1468825"/>
            <a:ext cx="29817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t>&gt; table(mice.select$class, kclust$cluster)</a:t>
            </a:r>
            <a:endParaRPr sz="1000"/>
          </a:p>
          <a:p>
            <a:pPr marL="0" lvl="0" indent="0" rtl="0">
              <a:spcBef>
                <a:spcPts val="0"/>
              </a:spcBef>
              <a:spcAft>
                <a:spcPts val="0"/>
              </a:spcAft>
              <a:buNone/>
            </a:pPr>
            <a:r>
              <a:rPr lang="en" sz="1000"/>
              <a:t>        </a:t>
            </a:r>
            <a:endParaRPr sz="1000"/>
          </a:p>
          <a:p>
            <a:pPr marL="0" lvl="0" indent="0" rtl="0">
              <a:spcBef>
                <a:spcPts val="0"/>
              </a:spcBef>
              <a:spcAft>
                <a:spcPts val="0"/>
              </a:spcAft>
              <a:buNone/>
            </a:pPr>
            <a:r>
              <a:rPr lang="en" sz="1000"/>
              <a:t>          1  2  3  4  5  6  7  8</a:t>
            </a:r>
            <a:endParaRPr sz="1000"/>
          </a:p>
          <a:p>
            <a:pPr marL="0" lvl="0" indent="0" rtl="0">
              <a:spcBef>
                <a:spcPts val="0"/>
              </a:spcBef>
              <a:spcAft>
                <a:spcPts val="0"/>
              </a:spcAft>
              <a:buNone/>
            </a:pPr>
            <a:r>
              <a:rPr lang="en" sz="1000"/>
              <a:t>  c-CS-m 18 41 47  0  2 11 18 13</a:t>
            </a:r>
            <a:endParaRPr sz="1000"/>
          </a:p>
          <a:p>
            <a:pPr marL="0" lvl="0" indent="0" rtl="0">
              <a:spcBef>
                <a:spcPts val="0"/>
              </a:spcBef>
              <a:spcAft>
                <a:spcPts val="0"/>
              </a:spcAft>
              <a:buNone/>
            </a:pPr>
            <a:r>
              <a:rPr lang="en" sz="1000"/>
              <a:t>  c-CS-s 23 24 40 15  1  0 32  0</a:t>
            </a:r>
            <a:endParaRPr sz="1000"/>
          </a:p>
          <a:p>
            <a:pPr marL="0" lvl="0" indent="0" rtl="0">
              <a:spcBef>
                <a:spcPts val="0"/>
              </a:spcBef>
              <a:spcAft>
                <a:spcPts val="0"/>
              </a:spcAft>
              <a:buNone/>
            </a:pPr>
            <a:r>
              <a:rPr lang="en" sz="1000"/>
              <a:t>  c-SC-m 22  0  0  0 10 74  4 40</a:t>
            </a:r>
            <a:endParaRPr sz="1000"/>
          </a:p>
          <a:p>
            <a:pPr marL="0" lvl="0" indent="0" rtl="0">
              <a:spcBef>
                <a:spcPts val="0"/>
              </a:spcBef>
              <a:spcAft>
                <a:spcPts val="0"/>
              </a:spcAft>
              <a:buNone/>
            </a:pPr>
            <a:r>
              <a:rPr lang="en" sz="1000"/>
              <a:t>  c-SC-s  9 12  0  0 21 69  6 18</a:t>
            </a:r>
            <a:endParaRPr sz="1000"/>
          </a:p>
          <a:p>
            <a:pPr marL="0" lvl="0" indent="0" rtl="0">
              <a:spcBef>
                <a:spcPts val="0"/>
              </a:spcBef>
              <a:spcAft>
                <a:spcPts val="0"/>
              </a:spcAft>
              <a:buNone/>
            </a:pPr>
            <a:r>
              <a:rPr lang="en" sz="1000"/>
              <a:t>  t-CS-m 26 11 67  0 17  0 14  0</a:t>
            </a:r>
            <a:endParaRPr sz="1000"/>
          </a:p>
          <a:p>
            <a:pPr marL="0" lvl="0" indent="0" rtl="0">
              <a:spcBef>
                <a:spcPts val="0"/>
              </a:spcBef>
              <a:spcAft>
                <a:spcPts val="0"/>
              </a:spcAft>
              <a:buNone/>
            </a:pPr>
            <a:r>
              <a:rPr lang="en" sz="1000"/>
              <a:t>  t-CS-s 17 11 54  0  9  0 11  3</a:t>
            </a:r>
            <a:endParaRPr sz="1000"/>
          </a:p>
          <a:p>
            <a:pPr marL="0" lvl="0" indent="0" rtl="0">
              <a:spcBef>
                <a:spcPts val="0"/>
              </a:spcBef>
              <a:spcAft>
                <a:spcPts val="0"/>
              </a:spcAft>
              <a:buNone/>
            </a:pPr>
            <a:r>
              <a:rPr lang="en" sz="1000"/>
              <a:t>  t-SC-m  5 15  0  0  8 58 12 37</a:t>
            </a:r>
            <a:endParaRPr sz="1000"/>
          </a:p>
          <a:p>
            <a:pPr marL="0" lvl="0" indent="0" rtl="0">
              <a:spcBef>
                <a:spcPts val="0"/>
              </a:spcBef>
              <a:spcAft>
                <a:spcPts val="0"/>
              </a:spcAft>
              <a:buNone/>
            </a:pPr>
            <a:r>
              <a:rPr lang="en" sz="1000"/>
              <a:t>  t-SC-s  2 33 12  0 47  8 33  0</a:t>
            </a: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rtl="0">
              <a:spcBef>
                <a:spcPts val="0"/>
              </a:spcBef>
              <a:spcAft>
                <a:spcPts val="0"/>
              </a:spcAft>
              <a:buNone/>
            </a:pPr>
            <a:endParaRPr sz="1000"/>
          </a:p>
          <a:p>
            <a:pPr marL="0" lvl="0" indent="0">
              <a:spcBef>
                <a:spcPts val="0"/>
              </a:spcBef>
              <a:spcAft>
                <a:spcPts val="0"/>
              </a:spcAft>
              <a:buNone/>
            </a:pPr>
            <a:endParaRPr sz="1000"/>
          </a:p>
        </p:txBody>
      </p:sp>
      <p:pic>
        <p:nvPicPr>
          <p:cNvPr id="209" name="Google Shape;209;p30"/>
          <p:cNvPicPr preferRelativeResize="0"/>
          <p:nvPr/>
        </p:nvPicPr>
        <p:blipFill>
          <a:blip r:embed="rId3">
            <a:alphaModFix/>
          </a:blip>
          <a:stretch>
            <a:fillRect/>
          </a:stretch>
        </p:blipFill>
        <p:spPr>
          <a:xfrm>
            <a:off x="414463" y="4097888"/>
            <a:ext cx="6391275" cy="600075"/>
          </a:xfrm>
          <a:prstGeom prst="rect">
            <a:avLst/>
          </a:prstGeom>
          <a:noFill/>
          <a:ln>
            <a:noFill/>
          </a:ln>
        </p:spPr>
      </p:pic>
      <p:sp>
        <p:nvSpPr>
          <p:cNvPr id="210" name="Google Shape;210;p30"/>
          <p:cNvSpPr txBox="1"/>
          <p:nvPr/>
        </p:nvSpPr>
        <p:spPr>
          <a:xfrm>
            <a:off x="3293400" y="1316250"/>
            <a:ext cx="2790300" cy="251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800">
                <a:latin typeface="Roboto Mono"/>
                <a:ea typeface="Roboto Mono"/>
                <a:cs typeface="Roboto Mono"/>
                <a:sym typeface="Roboto Mono"/>
              </a:rPr>
              <a:t>pr4 &lt;- pam(mice.select, 8)</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str(si &lt;- silhouette(pr4))</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(ssi &lt;- summary(si))</a:t>
            </a:r>
            <a:endParaRPr sz="800">
              <a:latin typeface="Roboto Mono"/>
              <a:ea typeface="Roboto Mono"/>
              <a:cs typeface="Roboto Mono"/>
              <a:sym typeface="Roboto Mono"/>
            </a:endParaRPr>
          </a:p>
          <a:p>
            <a:pPr marL="0" lvl="0" indent="0">
              <a:spcBef>
                <a:spcPts val="0"/>
              </a:spcBef>
              <a:spcAft>
                <a:spcPts val="0"/>
              </a:spcAft>
              <a:buNone/>
            </a:pP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table(mice.select$class,pr4$clustering)</a:t>
            </a:r>
            <a:endParaRPr sz="800">
              <a:latin typeface="Roboto Mono"/>
              <a:ea typeface="Roboto Mono"/>
              <a:cs typeface="Roboto Mono"/>
              <a:sym typeface="Roboto Mono"/>
            </a:endParaRPr>
          </a:p>
          <a:p>
            <a:pPr marL="0" lvl="0" indent="0">
              <a:spcBef>
                <a:spcPts val="0"/>
              </a:spcBef>
              <a:spcAft>
                <a:spcPts val="0"/>
              </a:spcAft>
              <a:buNone/>
            </a:pPr>
            <a:endParaRPr sz="800">
              <a:latin typeface="Roboto Mono"/>
              <a:ea typeface="Roboto Mono"/>
              <a:cs typeface="Roboto Mono"/>
              <a:sym typeface="Roboto Mono"/>
            </a:endParaRPr>
          </a:p>
          <a:p>
            <a:pPr marL="0" lvl="0" indent="0">
              <a:spcBef>
                <a:spcPts val="0"/>
              </a:spcBef>
              <a:spcAft>
                <a:spcPts val="0"/>
              </a:spcAft>
              <a:buNone/>
            </a:pP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&gt; table(mice.select$class,pr4$clustering)</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1   2   3   4   5   6   7   8</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c-CS-m  85  59   6   0   0   0   0   0</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c-CS-s  54  77   4   0   0   0   0   0</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c-SC-m   0   0 141   9   0   0   0   0</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c-SC-s   0   0  15 120   0   0   0   0</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t-CS-m   0   0  25   0 100   4   6   0</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t-CS-s   0   0   0   0  91   0  13   1</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t-SC-m   0   0   0   0   0  25  91  19</a:t>
            </a:r>
            <a:endParaRPr sz="800">
              <a:latin typeface="Roboto Mono"/>
              <a:ea typeface="Roboto Mono"/>
              <a:cs typeface="Roboto Mono"/>
              <a:sym typeface="Roboto Mono"/>
            </a:endParaRPr>
          </a:p>
          <a:p>
            <a:pPr marL="0" lvl="0" indent="0">
              <a:spcBef>
                <a:spcPts val="0"/>
              </a:spcBef>
              <a:spcAft>
                <a:spcPts val="0"/>
              </a:spcAft>
              <a:buNone/>
            </a:pPr>
            <a:r>
              <a:rPr lang="en" sz="800">
                <a:latin typeface="Roboto Mono"/>
                <a:ea typeface="Roboto Mono"/>
                <a:cs typeface="Roboto Mono"/>
                <a:sym typeface="Roboto Mono"/>
              </a:rPr>
              <a:t>  t-SC-s   0   0   0   0   0  54  12  69</a:t>
            </a:r>
            <a:endParaRPr sz="800">
              <a:latin typeface="Roboto Mono"/>
              <a:ea typeface="Roboto Mono"/>
              <a:cs typeface="Roboto Mono"/>
              <a:sym typeface="Roboto Mono"/>
            </a:endParaRPr>
          </a:p>
          <a:p>
            <a:pPr marL="0" lvl="0" indent="0">
              <a:spcBef>
                <a:spcPts val="0"/>
              </a:spcBef>
              <a:spcAft>
                <a:spcPts val="0"/>
              </a:spcAft>
              <a:buNone/>
            </a:pPr>
            <a:endParaRPr sz="800">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Cluster “Goodness”</a:t>
            </a:r>
            <a:endParaRPr/>
          </a:p>
        </p:txBody>
      </p:sp>
      <p:sp>
        <p:nvSpPr>
          <p:cNvPr id="216" name="Google Shape;216;p31"/>
          <p:cNvSpPr txBox="1">
            <a:spLocks noGrp="1"/>
          </p:cNvSpPr>
          <p:nvPr>
            <p:ph type="body" idx="1"/>
          </p:nvPr>
        </p:nvSpPr>
        <p:spPr>
          <a:xfrm>
            <a:off x="311700" y="1618200"/>
            <a:ext cx="4188900" cy="314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t>Any measure of cluster goodness, or cluster quality, should address the concepts of cluster separation as well as cluster cohesion.</a:t>
            </a:r>
            <a:endParaRPr sz="1000"/>
          </a:p>
          <a:p>
            <a:pPr marL="0" lvl="0" indent="0" rtl="0">
              <a:spcBef>
                <a:spcPts val="1600"/>
              </a:spcBef>
              <a:spcAft>
                <a:spcPts val="0"/>
              </a:spcAft>
              <a:buNone/>
            </a:pPr>
            <a:r>
              <a:rPr lang="en" sz="1000" b="1"/>
              <a:t>Interpretation of Average Silhouette Value</a:t>
            </a:r>
            <a:endParaRPr sz="1000" b="1"/>
          </a:p>
          <a:p>
            <a:pPr marL="457200" lvl="0" indent="-292100" rtl="0">
              <a:spcBef>
                <a:spcPts val="0"/>
              </a:spcBef>
              <a:spcAft>
                <a:spcPts val="0"/>
              </a:spcAft>
              <a:buSzPts val="1000"/>
              <a:buChar char="●"/>
            </a:pPr>
            <a:r>
              <a:rPr lang="en" sz="1000"/>
              <a:t>0.5 or better. Good evidence of the reality of the clusters in the data.</a:t>
            </a:r>
            <a:endParaRPr sz="1000"/>
          </a:p>
          <a:p>
            <a:pPr marL="457200" lvl="0" indent="-292100" rtl="0">
              <a:spcBef>
                <a:spcPts val="0"/>
              </a:spcBef>
              <a:spcAft>
                <a:spcPts val="0"/>
              </a:spcAft>
              <a:buSzPts val="1000"/>
              <a:buChar char="●"/>
            </a:pPr>
            <a:r>
              <a:rPr lang="en" sz="1000"/>
              <a:t>0.25–0.5. Some evidence of the reality of the clusters in the data. Hopefully, domain-specific knowledge can be brought to bear to support the reality of the clusters.</a:t>
            </a:r>
            <a:endParaRPr sz="1000"/>
          </a:p>
          <a:p>
            <a:pPr marL="457200" lvl="0" indent="-292100" rtl="0">
              <a:spcBef>
                <a:spcPts val="0"/>
              </a:spcBef>
              <a:spcAft>
                <a:spcPts val="0"/>
              </a:spcAft>
              <a:buSzPts val="1000"/>
              <a:buChar char="●"/>
            </a:pPr>
            <a:r>
              <a:rPr lang="en" sz="1000"/>
              <a:t>Less than 0.25. Scant evidence of cluster reality.</a:t>
            </a:r>
            <a:endParaRPr sz="1000"/>
          </a:p>
          <a:p>
            <a:pPr marL="0" lvl="0" indent="0">
              <a:spcBef>
                <a:spcPts val="0"/>
              </a:spcBef>
              <a:spcAft>
                <a:spcPts val="1600"/>
              </a:spcAft>
              <a:buNone/>
            </a:pPr>
            <a:endParaRPr/>
          </a:p>
        </p:txBody>
      </p:sp>
      <p:pic>
        <p:nvPicPr>
          <p:cNvPr id="217" name="Google Shape;217;p31"/>
          <p:cNvPicPr preferRelativeResize="0"/>
          <p:nvPr/>
        </p:nvPicPr>
        <p:blipFill>
          <a:blip r:embed="rId3">
            <a:alphaModFix/>
          </a:blip>
          <a:stretch>
            <a:fillRect/>
          </a:stretch>
        </p:blipFill>
        <p:spPr>
          <a:xfrm>
            <a:off x="4400800" y="353688"/>
            <a:ext cx="4263425" cy="4436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Class vs Cluster</a:t>
            </a:r>
            <a:endParaRPr/>
          </a:p>
        </p:txBody>
      </p:sp>
      <p:sp>
        <p:nvSpPr>
          <p:cNvPr id="223" name="Google Shape;223;p32"/>
          <p:cNvSpPr txBox="1">
            <a:spLocks noGrp="1"/>
          </p:cNvSpPr>
          <p:nvPr>
            <p:ph type="body" idx="1"/>
          </p:nvPr>
        </p:nvSpPr>
        <p:spPr>
          <a:xfrm>
            <a:off x="4572000" y="1036475"/>
            <a:ext cx="4337700" cy="115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800"/>
              <a:t>par(mfrow=c(2,3))</a:t>
            </a:r>
            <a:endParaRPr sz="800"/>
          </a:p>
          <a:p>
            <a:pPr marL="0" lvl="0" indent="0" rtl="0">
              <a:spcBef>
                <a:spcPts val="0"/>
              </a:spcBef>
              <a:spcAft>
                <a:spcPts val="0"/>
              </a:spcAft>
              <a:buNone/>
            </a:pPr>
            <a:r>
              <a:rPr lang="en" sz="800"/>
              <a:t>for (i in c("pGSK3B_N", "BAX_N", "ERBB4_N", "GFAP_N", "ARC_N", "pMEK_N")){</a:t>
            </a:r>
            <a:endParaRPr sz="800"/>
          </a:p>
          <a:p>
            <a:pPr marL="0" lvl="0" indent="0" rtl="0">
              <a:spcBef>
                <a:spcPts val="0"/>
              </a:spcBef>
              <a:spcAft>
                <a:spcPts val="0"/>
              </a:spcAft>
              <a:buNone/>
            </a:pPr>
            <a:r>
              <a:rPr lang="en" sz="800"/>
              <a:t>  boxplot(mydata_fit.pam[,i]~mydata_fit.pam[,"pr4.clustering"],main=i,las=2)</a:t>
            </a:r>
            <a:endParaRPr sz="800"/>
          </a:p>
          <a:p>
            <a:pPr marL="0" lvl="0" indent="0" rtl="0">
              <a:spcBef>
                <a:spcPts val="0"/>
              </a:spcBef>
              <a:spcAft>
                <a:spcPts val="0"/>
              </a:spcAft>
              <a:buNone/>
            </a:pPr>
            <a:r>
              <a:rPr lang="en" sz="800"/>
              <a:t>}</a:t>
            </a:r>
            <a:endParaRPr sz="800"/>
          </a:p>
          <a:p>
            <a:pPr marL="0" lvl="0" indent="0">
              <a:spcBef>
                <a:spcPts val="0"/>
              </a:spcBef>
              <a:spcAft>
                <a:spcPts val="0"/>
              </a:spcAft>
              <a:buNone/>
            </a:pPr>
            <a:endParaRPr sz="800"/>
          </a:p>
        </p:txBody>
      </p:sp>
      <p:pic>
        <p:nvPicPr>
          <p:cNvPr id="224" name="Google Shape;224;p32"/>
          <p:cNvPicPr preferRelativeResize="0"/>
          <p:nvPr/>
        </p:nvPicPr>
        <p:blipFill>
          <a:blip r:embed="rId3">
            <a:alphaModFix/>
          </a:blip>
          <a:stretch>
            <a:fillRect/>
          </a:stretch>
        </p:blipFill>
        <p:spPr>
          <a:xfrm>
            <a:off x="311700" y="2349200"/>
            <a:ext cx="4260299" cy="2219537"/>
          </a:xfrm>
          <a:prstGeom prst="rect">
            <a:avLst/>
          </a:prstGeom>
          <a:noFill/>
          <a:ln>
            <a:noFill/>
          </a:ln>
        </p:spPr>
      </p:pic>
      <p:pic>
        <p:nvPicPr>
          <p:cNvPr id="225" name="Google Shape;225;p32"/>
          <p:cNvPicPr preferRelativeResize="0"/>
          <p:nvPr/>
        </p:nvPicPr>
        <p:blipFill>
          <a:blip r:embed="rId4">
            <a:alphaModFix/>
          </a:blip>
          <a:stretch>
            <a:fillRect/>
          </a:stretch>
        </p:blipFill>
        <p:spPr>
          <a:xfrm>
            <a:off x="4572000" y="2374325"/>
            <a:ext cx="4337663" cy="2194401"/>
          </a:xfrm>
          <a:prstGeom prst="rect">
            <a:avLst/>
          </a:prstGeom>
          <a:noFill/>
          <a:ln>
            <a:noFill/>
          </a:ln>
        </p:spPr>
      </p:pic>
      <p:sp>
        <p:nvSpPr>
          <p:cNvPr id="226" name="Google Shape;226;p32"/>
          <p:cNvSpPr txBox="1"/>
          <p:nvPr/>
        </p:nvSpPr>
        <p:spPr>
          <a:xfrm>
            <a:off x="2141400" y="4568725"/>
            <a:ext cx="600900" cy="282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latin typeface="Oswald"/>
                <a:ea typeface="Oswald"/>
                <a:cs typeface="Oswald"/>
                <a:sym typeface="Oswald"/>
              </a:rPr>
              <a:t>Class</a:t>
            </a:r>
            <a:endParaRPr>
              <a:latin typeface="Oswald"/>
              <a:ea typeface="Oswald"/>
              <a:cs typeface="Oswald"/>
              <a:sym typeface="Oswald"/>
            </a:endParaRPr>
          </a:p>
        </p:txBody>
      </p:sp>
      <p:sp>
        <p:nvSpPr>
          <p:cNvPr id="227" name="Google Shape;227;p32"/>
          <p:cNvSpPr txBox="1"/>
          <p:nvPr/>
        </p:nvSpPr>
        <p:spPr>
          <a:xfrm>
            <a:off x="6091038" y="4450700"/>
            <a:ext cx="1299600" cy="2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a:ea typeface="Oswald"/>
                <a:cs typeface="Oswald"/>
                <a:sym typeface="Oswald"/>
              </a:rPr>
              <a:t>Cluster (pam)</a:t>
            </a:r>
            <a:endParaRPr>
              <a:latin typeface="Oswald"/>
              <a:ea typeface="Oswald"/>
              <a:cs typeface="Oswald"/>
              <a:sym typeface="Oswald"/>
            </a:endParaRPr>
          </a:p>
        </p:txBody>
      </p:sp>
      <p:sp>
        <p:nvSpPr>
          <p:cNvPr id="228" name="Google Shape;228;p32"/>
          <p:cNvSpPr txBox="1">
            <a:spLocks noGrp="1"/>
          </p:cNvSpPr>
          <p:nvPr>
            <p:ph type="body" idx="1"/>
          </p:nvPr>
        </p:nvSpPr>
        <p:spPr>
          <a:xfrm>
            <a:off x="428125" y="1354925"/>
            <a:ext cx="4337700" cy="94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800"/>
              <a:t>Comparison of Class to Cluster classification by most relevant protein variables and shows similarities in the breakdown of some proteins, such as ERBB4_N and BAX_N, but also shows that there is some variability, such as pG5K3B_N.</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Background &amp; Context</a:t>
            </a:r>
            <a:endParaRPr/>
          </a:p>
        </p:txBody>
      </p:sp>
      <p:sp>
        <p:nvSpPr>
          <p:cNvPr id="79" name="Google Shape;79;p15"/>
          <p:cNvSpPr txBox="1">
            <a:spLocks noGrp="1"/>
          </p:cNvSpPr>
          <p:nvPr>
            <p:ph type="body" idx="1"/>
          </p:nvPr>
        </p:nvSpPr>
        <p:spPr>
          <a:xfrm>
            <a:off x="234575" y="1283450"/>
            <a:ext cx="4337400" cy="372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Strategy: </a:t>
            </a:r>
            <a:r>
              <a:rPr lang="en" sz="1100"/>
              <a:t>Overexpression of chromosome 21, will perturb many different biological processes and pathways including many affecting brain development and function. Because of this complexity, when drug targets, it is logical to consider the downstream, integrated, consequences of all overexpressed chromosome 21 genes i.e., to look for perturbations in pathways that are critical to learning and memory and then to consider drugs that would correct the observed perturbations</a:t>
            </a:r>
            <a:endParaRPr sz="1100"/>
          </a:p>
          <a:p>
            <a:pPr marL="0" lvl="0" indent="0" rtl="0">
              <a:spcBef>
                <a:spcPts val="1600"/>
              </a:spcBef>
              <a:spcAft>
                <a:spcPts val="1600"/>
              </a:spcAft>
              <a:buNone/>
            </a:pPr>
            <a:r>
              <a:rPr lang="en"/>
              <a:t>Our Task:</a:t>
            </a:r>
            <a:r>
              <a:rPr lang="en" sz="1100"/>
              <a:t>To build a model using clustering method, identify biologically important differences in protein levels in mice exposed to context fear  conditioning (CFC), a task commonly used to assess associative learning.</a:t>
            </a:r>
            <a:endParaRPr/>
          </a:p>
        </p:txBody>
      </p:sp>
      <p:sp>
        <p:nvSpPr>
          <p:cNvPr id="80" name="Google Shape;80;p15"/>
          <p:cNvSpPr txBox="1"/>
          <p:nvPr/>
        </p:nvSpPr>
        <p:spPr>
          <a:xfrm>
            <a:off x="4718550" y="4568725"/>
            <a:ext cx="6096000" cy="66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t>http://journals.plos.org/plosone/article?id=10.1371/journal.pone.0129126</a:t>
            </a:r>
            <a:endParaRPr sz="1000"/>
          </a:p>
        </p:txBody>
      </p:sp>
      <p:pic>
        <p:nvPicPr>
          <p:cNvPr id="81" name="Google Shape;81;p15"/>
          <p:cNvPicPr preferRelativeResize="0"/>
          <p:nvPr/>
        </p:nvPicPr>
        <p:blipFill rotWithShape="1">
          <a:blip r:embed="rId3">
            <a:alphaModFix/>
          </a:blip>
          <a:srcRect l="6522" r="15364"/>
          <a:stretch/>
        </p:blipFill>
        <p:spPr>
          <a:xfrm>
            <a:off x="4621950" y="389625"/>
            <a:ext cx="4293451" cy="41470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OUTCOME</a:t>
            </a:r>
            <a:endParaRPr/>
          </a:p>
          <a:p>
            <a:pPr marL="0" lvl="0" indent="0" rtl="0">
              <a:lnSpc>
                <a:spcPct val="115000"/>
              </a:lnSpc>
              <a:spcBef>
                <a:spcPts val="1600"/>
              </a:spcBef>
              <a:spcAft>
                <a:spcPts val="1600"/>
              </a:spcAft>
              <a:buNone/>
            </a:pPr>
            <a:endParaRPr sz="2400" i="1"/>
          </a:p>
        </p:txBody>
      </p:sp>
      <p:sp>
        <p:nvSpPr>
          <p:cNvPr id="234" name="Google Shape;234;p33"/>
          <p:cNvSpPr txBox="1"/>
          <p:nvPr/>
        </p:nvSpPr>
        <p:spPr>
          <a:xfrm>
            <a:off x="3500525" y="239300"/>
            <a:ext cx="5364600" cy="475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After running the data through various models, we achieved the best results using the PAM clustering model.</a:t>
            </a:r>
            <a:endParaRPr/>
          </a:p>
          <a:p>
            <a:pPr marL="0" lvl="0" indent="0">
              <a:spcBef>
                <a:spcPts val="0"/>
              </a:spcBef>
              <a:spcAft>
                <a:spcPts val="0"/>
              </a:spcAft>
              <a:buNone/>
            </a:pPr>
            <a:endParaRPr/>
          </a:p>
          <a:p>
            <a:pPr marL="0" lvl="0" indent="0">
              <a:spcBef>
                <a:spcPts val="0"/>
              </a:spcBef>
              <a:spcAft>
                <a:spcPts val="0"/>
              </a:spcAft>
              <a:buNone/>
            </a:pPr>
            <a:r>
              <a:rPr lang="en"/>
              <a:t>Looking at all the clustering models, one thing we can conclude is that there is a lot of overlap in our dataset. After researching this, we believe this is because the identifiers we are using (proteins) are present in every rat and the variation is merely in quantity of protein. With this in mind, we can understand why the clustering would be so weak when applied to a biological indicator.</a:t>
            </a:r>
            <a:endParaRPr/>
          </a:p>
          <a:p>
            <a:pPr marL="0" lvl="0" indent="0">
              <a:spcBef>
                <a:spcPts val="0"/>
              </a:spcBef>
              <a:spcAft>
                <a:spcPts val="0"/>
              </a:spcAft>
              <a:buNone/>
            </a:pPr>
            <a:endParaRPr/>
          </a:p>
          <a:p>
            <a:pPr marL="0" lvl="0" indent="0">
              <a:spcBef>
                <a:spcPts val="0"/>
              </a:spcBef>
              <a:spcAft>
                <a:spcPts val="0"/>
              </a:spcAft>
              <a:buNone/>
            </a:pPr>
            <a:r>
              <a:rPr lang="en"/>
              <a:t>For the mice with down syndrome, higher levels of the protein ARC_N, pMek_N, ERBB4_N seemed to be present in subjects that failed to elicit learning responses while treated with Memantine. Likewise, ARC_N and pMEK_N are in higher concentrations in subjects who failed to elicit a learning response when treated with Saline. </a:t>
            </a:r>
            <a:endParaRPr/>
          </a:p>
          <a:p>
            <a:pPr marL="0" lvl="0" indent="0">
              <a:spcBef>
                <a:spcPts val="0"/>
              </a:spcBef>
              <a:spcAft>
                <a:spcPts val="0"/>
              </a:spcAft>
              <a:buNone/>
            </a:pPr>
            <a:endParaRPr/>
          </a:p>
          <a:p>
            <a:pPr marL="0" lvl="0" indent="0">
              <a:spcBef>
                <a:spcPts val="0"/>
              </a:spcBef>
              <a:spcAft>
                <a:spcPts val="0"/>
              </a:spcAft>
              <a:buNone/>
            </a:pPr>
            <a:r>
              <a:rPr lang="en"/>
              <a:t>This is a possible area of further research and development when treating down syndrome. However, this model does not have a high enough accuracy for medical application at this 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Analytical Solution</a:t>
            </a:r>
            <a:endParaRPr/>
          </a:p>
        </p:txBody>
      </p:sp>
      <p:sp>
        <p:nvSpPr>
          <p:cNvPr id="87" name="Google Shape;87;p16"/>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500">
                <a:solidFill>
                  <a:schemeClr val="lt1"/>
                </a:solidFill>
                <a:latin typeface="Source Code Pro"/>
                <a:ea typeface="Source Code Pro"/>
                <a:cs typeface="Source Code Pro"/>
                <a:sym typeface="Source Code Pro"/>
              </a:rPr>
              <a:t>HTML, CSS,JS</a:t>
            </a:r>
            <a:endParaRPr sz="1500">
              <a:solidFill>
                <a:schemeClr val="lt1"/>
              </a:solidFill>
              <a:latin typeface="Source Code Pro"/>
              <a:ea typeface="Source Code Pro"/>
              <a:cs typeface="Source Code Pro"/>
              <a:sym typeface="Source Code Pro"/>
            </a:endParaRPr>
          </a:p>
        </p:txBody>
      </p:sp>
      <p:grpSp>
        <p:nvGrpSpPr>
          <p:cNvPr id="88" name="Google Shape;88;p16"/>
          <p:cNvGrpSpPr/>
          <p:nvPr/>
        </p:nvGrpSpPr>
        <p:grpSpPr>
          <a:xfrm>
            <a:off x="6319350" y="1575298"/>
            <a:ext cx="2660259" cy="2693536"/>
            <a:chOff x="6254516" y="1318143"/>
            <a:chExt cx="2604522" cy="2460300"/>
          </a:xfrm>
        </p:grpSpPr>
        <p:sp>
          <p:nvSpPr>
            <p:cNvPr id="89" name="Google Shape;89;p16"/>
            <p:cNvSpPr/>
            <p:nvPr/>
          </p:nvSpPr>
          <p:spPr>
            <a:xfrm rot="2700000">
              <a:off x="7239866" y="1053398"/>
              <a:ext cx="489601" cy="2989789"/>
            </a:xfrm>
            <a:prstGeom prst="roundRect">
              <a:avLst>
                <a:gd name="adj" fmla="val 50000"/>
              </a:avLst>
            </a:prstGeom>
            <a:solidFill>
              <a:srgbClr val="E4317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16"/>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91" name="Google Shape;91;p16"/>
            <p:cNvSpPr txBox="1"/>
            <p:nvPr/>
          </p:nvSpPr>
          <p:spPr>
            <a:xfrm rot="-2700000">
              <a:off x="6375763" y="2297099"/>
              <a:ext cx="2378424" cy="3428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chemeClr val="lt1"/>
                  </a:solidFill>
                  <a:latin typeface="Roboto"/>
                  <a:ea typeface="Roboto"/>
                  <a:cs typeface="Roboto"/>
                  <a:sym typeface="Roboto"/>
                </a:rPr>
                <a:t>Address Problems</a:t>
              </a:r>
              <a:endParaRPr sz="1100" b="1">
                <a:solidFill>
                  <a:srgbClr val="FFFFFF"/>
                </a:solidFill>
                <a:latin typeface="Roboto"/>
                <a:ea typeface="Roboto"/>
                <a:cs typeface="Roboto"/>
                <a:sym typeface="Roboto"/>
              </a:endParaRPr>
            </a:p>
          </p:txBody>
        </p:sp>
        <p:sp>
          <p:nvSpPr>
            <p:cNvPr id="92" name="Google Shape;92;p16"/>
            <p:cNvSpPr txBox="1"/>
            <p:nvPr/>
          </p:nvSpPr>
          <p:spPr>
            <a:xfrm rot="-2700000">
              <a:off x="6788358" y="2571061"/>
              <a:ext cx="2242660" cy="4425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latin typeface="Roboto"/>
                  <a:ea typeface="Roboto"/>
                  <a:cs typeface="Roboto"/>
                  <a:sym typeface="Roboto"/>
                </a:rPr>
                <a:t>Identified ratio of protein clusters for each test result classification. Clusters were heavily overlapping. </a:t>
              </a:r>
              <a:endParaRPr sz="800">
                <a:latin typeface="Roboto"/>
                <a:ea typeface="Roboto"/>
                <a:cs typeface="Roboto"/>
                <a:sym typeface="Roboto"/>
              </a:endParaRPr>
            </a:p>
          </p:txBody>
        </p:sp>
      </p:grpSp>
      <p:grpSp>
        <p:nvGrpSpPr>
          <p:cNvPr id="93" name="Google Shape;93;p16"/>
          <p:cNvGrpSpPr/>
          <p:nvPr/>
        </p:nvGrpSpPr>
        <p:grpSpPr>
          <a:xfrm>
            <a:off x="4794299" y="1575298"/>
            <a:ext cx="2987526" cy="2938068"/>
            <a:chOff x="4761418" y="1318143"/>
            <a:chExt cx="2924932" cy="2683658"/>
          </a:xfrm>
        </p:grpSpPr>
        <p:sp>
          <p:nvSpPr>
            <p:cNvPr id="94" name="Google Shape;94;p16"/>
            <p:cNvSpPr/>
            <p:nvPr/>
          </p:nvSpPr>
          <p:spPr>
            <a:xfrm rot="2700000">
              <a:off x="5746767" y="1053398"/>
              <a:ext cx="489601" cy="2989789"/>
            </a:xfrm>
            <a:prstGeom prst="roundRect">
              <a:avLst>
                <a:gd name="adj" fmla="val 50000"/>
              </a:avLst>
            </a:prstGeom>
            <a:solidFill>
              <a:srgbClr val="E4317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16"/>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96" name="Google Shape;96;p16"/>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chemeClr val="lt1"/>
                  </a:solidFill>
                  <a:latin typeface="Roboto"/>
                  <a:ea typeface="Roboto"/>
                  <a:cs typeface="Roboto"/>
                  <a:sym typeface="Roboto"/>
                </a:rPr>
                <a:t>Model Development</a:t>
              </a:r>
              <a:endParaRPr sz="1100" b="1">
                <a:solidFill>
                  <a:srgbClr val="FFFFFF"/>
                </a:solidFill>
                <a:latin typeface="Roboto"/>
                <a:ea typeface="Roboto"/>
                <a:cs typeface="Roboto"/>
                <a:sym typeface="Roboto"/>
              </a:endParaRPr>
            </a:p>
          </p:txBody>
        </p:sp>
        <p:sp>
          <p:nvSpPr>
            <p:cNvPr id="97" name="Google Shape;97;p16"/>
            <p:cNvSpPr txBox="1"/>
            <p:nvPr/>
          </p:nvSpPr>
          <p:spPr>
            <a:xfrm rot="-2700000">
              <a:off x="4909150" y="2538547"/>
              <a:ext cx="3070399" cy="4425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800">
                  <a:latin typeface="Roboto"/>
                  <a:ea typeface="Roboto"/>
                  <a:cs typeface="Roboto"/>
                  <a:sym typeface="Roboto"/>
                </a:rPr>
                <a:t>Ran cleaned dataset through K-means cluster model, PAM, and Hierarchical Clustering models. Assessed the accuracy of each model in application to dataset. </a:t>
              </a:r>
              <a:endParaRPr sz="800" b="1">
                <a:latin typeface="Roboto"/>
                <a:ea typeface="Roboto"/>
                <a:cs typeface="Roboto"/>
                <a:sym typeface="Roboto"/>
              </a:endParaRPr>
            </a:p>
          </p:txBody>
        </p:sp>
      </p:grpSp>
      <p:grpSp>
        <p:nvGrpSpPr>
          <p:cNvPr id="98" name="Google Shape;98;p16"/>
          <p:cNvGrpSpPr/>
          <p:nvPr/>
        </p:nvGrpSpPr>
        <p:grpSpPr>
          <a:xfrm>
            <a:off x="3270711" y="1575298"/>
            <a:ext cx="3036877" cy="2945898"/>
            <a:chOff x="3269751" y="1318143"/>
            <a:chExt cx="2973249" cy="2690809"/>
          </a:xfrm>
        </p:grpSpPr>
        <p:sp>
          <p:nvSpPr>
            <p:cNvPr id="99" name="Google Shape;99;p16"/>
            <p:cNvSpPr/>
            <p:nvPr/>
          </p:nvSpPr>
          <p:spPr>
            <a:xfrm rot="2700000">
              <a:off x="4255100" y="1053398"/>
              <a:ext cx="489601" cy="2989789"/>
            </a:xfrm>
            <a:prstGeom prst="roundRect">
              <a:avLst>
                <a:gd name="adj" fmla="val 50000"/>
              </a:avLst>
            </a:prstGeom>
            <a:solidFill>
              <a:srgbClr val="E4317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16"/>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101" name="Google Shape;101;p16"/>
            <p:cNvSpPr txBox="1"/>
            <p:nvPr/>
          </p:nvSpPr>
          <p:spPr>
            <a:xfrm rot="-2700000">
              <a:off x="3404724" y="2302799"/>
              <a:ext cx="2362302" cy="3428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chemeClr val="lt1"/>
                  </a:solidFill>
                  <a:latin typeface="Roboto"/>
                  <a:ea typeface="Roboto"/>
                  <a:cs typeface="Roboto"/>
                  <a:sym typeface="Roboto"/>
                </a:rPr>
                <a:t>Data Preparation</a:t>
              </a:r>
              <a:endParaRPr sz="1100" b="1">
                <a:solidFill>
                  <a:srgbClr val="FFFFFF"/>
                </a:solidFill>
                <a:latin typeface="Roboto"/>
                <a:ea typeface="Roboto"/>
                <a:cs typeface="Roboto"/>
                <a:sym typeface="Roboto"/>
              </a:endParaRPr>
            </a:p>
          </p:txBody>
        </p:sp>
        <p:sp>
          <p:nvSpPr>
            <p:cNvPr id="102" name="Google Shape;102;p16"/>
            <p:cNvSpPr txBox="1"/>
            <p:nvPr/>
          </p:nvSpPr>
          <p:spPr>
            <a:xfrm rot="-2700000">
              <a:off x="3404600" y="2520348"/>
              <a:ext cx="3142100" cy="4425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latin typeface="Roboto"/>
                  <a:ea typeface="Roboto"/>
                  <a:cs typeface="Roboto"/>
                  <a:sym typeface="Roboto"/>
                </a:rPr>
                <a:t>Data cleaning to prepare dataset for model application. Remove useless attributes from dataset, imputed missing values, identified and remove non-correlated features from RFE.</a:t>
              </a:r>
              <a:endParaRPr sz="800">
                <a:latin typeface="Roboto"/>
                <a:ea typeface="Roboto"/>
                <a:cs typeface="Roboto"/>
                <a:sym typeface="Roboto"/>
              </a:endParaRPr>
            </a:p>
            <a:p>
              <a:pPr marL="0" lvl="0" indent="0" rtl="0">
                <a:spcBef>
                  <a:spcPts val="1600"/>
                </a:spcBef>
                <a:spcAft>
                  <a:spcPts val="1600"/>
                </a:spcAft>
                <a:buNone/>
              </a:pPr>
              <a:endParaRPr sz="800">
                <a:latin typeface="Roboto"/>
                <a:ea typeface="Roboto"/>
                <a:cs typeface="Roboto"/>
                <a:sym typeface="Roboto"/>
              </a:endParaRPr>
            </a:p>
          </p:txBody>
        </p:sp>
      </p:grpSp>
      <p:grpSp>
        <p:nvGrpSpPr>
          <p:cNvPr id="103" name="Google Shape;103;p16"/>
          <p:cNvGrpSpPr/>
          <p:nvPr/>
        </p:nvGrpSpPr>
        <p:grpSpPr>
          <a:xfrm>
            <a:off x="1745633" y="1575298"/>
            <a:ext cx="3012937" cy="2693536"/>
            <a:chOff x="1776626" y="1318143"/>
            <a:chExt cx="2949811" cy="2460300"/>
          </a:xfrm>
        </p:grpSpPr>
        <p:grpSp>
          <p:nvGrpSpPr>
            <p:cNvPr id="104" name="Google Shape;104;p16"/>
            <p:cNvGrpSpPr/>
            <p:nvPr/>
          </p:nvGrpSpPr>
          <p:grpSpPr>
            <a:xfrm>
              <a:off x="1776626" y="1318143"/>
              <a:ext cx="2949811" cy="2460300"/>
              <a:chOff x="1776626" y="1318143"/>
              <a:chExt cx="2949811" cy="2460300"/>
            </a:xfrm>
          </p:grpSpPr>
          <p:sp>
            <p:nvSpPr>
              <p:cNvPr id="105" name="Google Shape;105;p16"/>
              <p:cNvSpPr/>
              <p:nvPr/>
            </p:nvSpPr>
            <p:spPr>
              <a:xfrm rot="2700000">
                <a:off x="2761975" y="1053398"/>
                <a:ext cx="489601" cy="2989789"/>
              </a:xfrm>
              <a:prstGeom prst="roundRect">
                <a:avLst>
                  <a:gd name="adj" fmla="val 50000"/>
                </a:avLst>
              </a:prstGeom>
              <a:solidFill>
                <a:srgbClr val="E4317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Google Shape;106;p16"/>
              <p:cNvSpPr txBox="1"/>
              <p:nvPr/>
            </p:nvSpPr>
            <p:spPr>
              <a:xfrm rot="-2700000">
                <a:off x="1899549" y="2297849"/>
                <a:ext cx="2376303" cy="3428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rgbClr val="FFFFFF"/>
                    </a:solidFill>
                    <a:latin typeface="Roboto"/>
                    <a:ea typeface="Roboto"/>
                    <a:cs typeface="Roboto"/>
                    <a:sym typeface="Roboto"/>
                  </a:rPr>
                  <a:t>Data Understanding</a:t>
                </a:r>
                <a:endParaRPr sz="1100" b="1">
                  <a:solidFill>
                    <a:srgbClr val="FFFFFF"/>
                  </a:solidFill>
                  <a:latin typeface="Roboto"/>
                  <a:ea typeface="Roboto"/>
                  <a:cs typeface="Roboto"/>
                  <a:sym typeface="Roboto"/>
                </a:endParaRPr>
              </a:p>
            </p:txBody>
          </p:sp>
          <p:sp>
            <p:nvSpPr>
              <p:cNvPr id="107" name="Google Shape;107;p16"/>
              <p:cNvSpPr txBox="1"/>
              <p:nvPr/>
            </p:nvSpPr>
            <p:spPr>
              <a:xfrm rot="-2700000">
                <a:off x="2238943" y="2398418"/>
                <a:ext cx="2730988" cy="4425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800">
                    <a:latin typeface="Roboto"/>
                    <a:ea typeface="Roboto"/>
                    <a:cs typeface="Roboto"/>
                    <a:sym typeface="Roboto"/>
                  </a:rPr>
                  <a:t>Basic analysis of dataset, identifying and understanding attributes.</a:t>
                </a:r>
                <a:endParaRPr sz="800">
                  <a:latin typeface="Roboto"/>
                  <a:ea typeface="Roboto"/>
                  <a:cs typeface="Roboto"/>
                  <a:sym typeface="Roboto"/>
                </a:endParaRPr>
              </a:p>
            </p:txBody>
          </p:sp>
        </p:grpSp>
        <p:sp>
          <p:nvSpPr>
            <p:cNvPr id="108" name="Google Shape;108;p16"/>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109" name="Google Shape;109;p16"/>
          <p:cNvGrpSpPr/>
          <p:nvPr/>
        </p:nvGrpSpPr>
        <p:grpSpPr>
          <a:xfrm>
            <a:off x="222044" y="1575298"/>
            <a:ext cx="2660259" cy="2693536"/>
            <a:chOff x="284959" y="1318143"/>
            <a:chExt cx="2604522" cy="2460300"/>
          </a:xfrm>
        </p:grpSpPr>
        <p:sp>
          <p:nvSpPr>
            <p:cNvPr id="110" name="Google Shape;110;p16"/>
            <p:cNvSpPr/>
            <p:nvPr/>
          </p:nvSpPr>
          <p:spPr>
            <a:xfrm rot="2700000">
              <a:off x="1270309" y="1053398"/>
              <a:ext cx="489601" cy="2989789"/>
            </a:xfrm>
            <a:prstGeom prst="roundRect">
              <a:avLst>
                <a:gd name="adj" fmla="val 50000"/>
              </a:avLst>
            </a:prstGeom>
            <a:solidFill>
              <a:srgbClr val="E4317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6"/>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112" name="Google Shape;112;p16"/>
            <p:cNvSpPr txBox="1"/>
            <p:nvPr/>
          </p:nvSpPr>
          <p:spPr>
            <a:xfrm rot="-2700000">
              <a:off x="376159" y="2208455"/>
              <a:ext cx="2629164" cy="3428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rgbClr val="FFFFFF"/>
                  </a:solidFill>
                  <a:latin typeface="Roboto"/>
                  <a:ea typeface="Roboto"/>
                  <a:cs typeface="Roboto"/>
                  <a:sym typeface="Roboto"/>
                </a:rPr>
                <a:t>Business Understanding</a:t>
              </a:r>
              <a:endParaRPr sz="1100" b="1">
                <a:solidFill>
                  <a:srgbClr val="FFFFFF"/>
                </a:solidFill>
                <a:latin typeface="Roboto"/>
                <a:ea typeface="Roboto"/>
                <a:cs typeface="Roboto"/>
                <a:sym typeface="Roboto"/>
              </a:endParaRPr>
            </a:p>
          </p:txBody>
        </p:sp>
        <p:sp>
          <p:nvSpPr>
            <p:cNvPr id="113" name="Google Shape;113;p16"/>
            <p:cNvSpPr txBox="1"/>
            <p:nvPr/>
          </p:nvSpPr>
          <p:spPr>
            <a:xfrm rot="-2700000">
              <a:off x="818801" y="2571061"/>
              <a:ext cx="2242660" cy="4425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800">
                  <a:latin typeface="Roboto"/>
                  <a:ea typeface="Roboto"/>
                  <a:cs typeface="Roboto"/>
                  <a:sym typeface="Roboto"/>
                </a:rPr>
                <a:t>Understand background information and context of data. Identify problem to be researched or addressed.</a:t>
              </a:r>
              <a:endParaRPr sz="8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Data Understanding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311700" y="631800"/>
            <a:ext cx="48615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Understanding: Describing Dataset</a:t>
            </a:r>
            <a:endParaRPr/>
          </a:p>
        </p:txBody>
      </p:sp>
      <p:sp>
        <p:nvSpPr>
          <p:cNvPr id="124" name="Google Shape;124;p18"/>
          <p:cNvSpPr txBox="1">
            <a:spLocks noGrp="1"/>
          </p:cNvSpPr>
          <p:nvPr>
            <p:ph type="body" idx="1"/>
          </p:nvPr>
        </p:nvSpPr>
        <p:spPr>
          <a:xfrm>
            <a:off x="311700" y="1618200"/>
            <a:ext cx="8568600" cy="295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dataset consists of 1080 rows which each contains the expression levels of 77 proteins/protein modifications that produced detectable signals in the cerebral cortex. </a:t>
            </a:r>
            <a:endParaRPr/>
          </a:p>
          <a:p>
            <a:pPr marL="0" lvl="0" indent="0" rtl="0">
              <a:spcBef>
                <a:spcPts val="1600"/>
              </a:spcBef>
              <a:spcAft>
                <a:spcPts val="0"/>
              </a:spcAft>
              <a:buNone/>
            </a:pPr>
            <a:r>
              <a:rPr lang="en"/>
              <a:t>There were 38 control mice and 34 trisomic (down syndrome) mice, for a total of 72 mice. Measurements were made using reverse phase protein arrays (RPPA), a technique in which protein samples from individual mice are robotically spotted onto microscope slides to be measured.</a:t>
            </a:r>
            <a:endParaRPr/>
          </a:p>
          <a:p>
            <a:pPr marL="0" lvl="0" indent="0" rtl="0">
              <a:spcBef>
                <a:spcPts val="1600"/>
              </a:spcBef>
              <a:spcAft>
                <a:spcPts val="0"/>
              </a:spcAft>
              <a:buNone/>
            </a:pPr>
            <a:r>
              <a:rPr lang="en"/>
              <a:t>For control mice, there were 38x15, or 570 measurements, and for trisomic mice, there were 34x15, or a total of 510 measurements, per protein.</a:t>
            </a:r>
            <a:endParaRPr/>
          </a:p>
          <a:p>
            <a:pPr marL="0" lvl="0" indent="0">
              <a:spcBef>
                <a:spcPts val="1600"/>
              </a:spcBef>
              <a:spcAft>
                <a:spcPts val="1600"/>
              </a:spcAft>
              <a:buNone/>
            </a:pPr>
            <a:r>
              <a:rPr lang="en"/>
              <a:t>The dataset contains 1396 missing values, there were &lt;15 measurements for a small number of samples/proteins measured.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00" y="631800"/>
            <a:ext cx="4989600" cy="755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Understanding: Describing Dataset</a:t>
            </a:r>
            <a:endParaRPr/>
          </a:p>
        </p:txBody>
      </p:sp>
      <p:sp>
        <p:nvSpPr>
          <p:cNvPr id="130" name="Google Shape;130;p19"/>
          <p:cNvSpPr txBox="1">
            <a:spLocks noGrp="1"/>
          </p:cNvSpPr>
          <p:nvPr>
            <p:ph type="body" idx="1"/>
          </p:nvPr>
        </p:nvSpPr>
        <p:spPr>
          <a:xfrm>
            <a:off x="311700" y="1618200"/>
            <a:ext cx="8568600" cy="334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u="sng"/>
              <a:t>Attribute Information:</a:t>
            </a:r>
            <a:br>
              <a:rPr lang="en"/>
            </a:br>
            <a:r>
              <a:rPr lang="en"/>
              <a:t>1. Mouse ID </a:t>
            </a:r>
            <a:br>
              <a:rPr lang="en"/>
            </a:br>
            <a:r>
              <a:rPr lang="en"/>
              <a:t>2-78. Values of expression levels of 77 proteins</a:t>
            </a:r>
            <a:br>
              <a:rPr lang="en"/>
            </a:br>
            <a:r>
              <a:rPr lang="en"/>
              <a:t>79. Genotype: control (c) or trisomy (t) </a:t>
            </a:r>
            <a:br>
              <a:rPr lang="en"/>
            </a:br>
            <a:r>
              <a:rPr lang="en"/>
              <a:t>80. Treatment type: memantine (m) or saline (s) </a:t>
            </a:r>
            <a:br>
              <a:rPr lang="en"/>
            </a:br>
            <a:r>
              <a:rPr lang="en"/>
              <a:t>81. Behavior: context-shock (CS) or shock-context (SC) </a:t>
            </a:r>
            <a:br>
              <a:rPr lang="en"/>
            </a:br>
            <a:r>
              <a:rPr lang="en"/>
              <a:t>82. Class: 8 groups of mice described by genotype, behavior and treatment</a:t>
            </a:r>
            <a:endParaRPr/>
          </a:p>
          <a:p>
            <a:pPr marL="457200" lvl="0" indent="-279400" rtl="0">
              <a:spcBef>
                <a:spcPts val="0"/>
              </a:spcBef>
              <a:spcAft>
                <a:spcPts val="0"/>
              </a:spcAft>
              <a:buSzPts val="800"/>
              <a:buChar char="●"/>
            </a:pPr>
            <a:r>
              <a:rPr lang="en" sz="800"/>
              <a:t>c-CS-s: control mice, stimulated to learn, injected with saline (9 mice) </a:t>
            </a:r>
            <a:endParaRPr sz="800"/>
          </a:p>
          <a:p>
            <a:pPr marL="457200" lvl="0" indent="-279400" rtl="0">
              <a:spcBef>
                <a:spcPts val="0"/>
              </a:spcBef>
              <a:spcAft>
                <a:spcPts val="0"/>
              </a:spcAft>
              <a:buSzPts val="800"/>
              <a:buChar char="●"/>
            </a:pPr>
            <a:r>
              <a:rPr lang="en" sz="800"/>
              <a:t>c-CS-m: control mice, stimulated to learn, injected with memantine (10 mice) </a:t>
            </a:r>
            <a:endParaRPr sz="800"/>
          </a:p>
          <a:p>
            <a:pPr marL="457200" lvl="0" indent="-279400" rtl="0">
              <a:spcBef>
                <a:spcPts val="0"/>
              </a:spcBef>
              <a:spcAft>
                <a:spcPts val="0"/>
              </a:spcAft>
              <a:buSzPts val="800"/>
              <a:buChar char="●"/>
            </a:pPr>
            <a:r>
              <a:rPr lang="en" sz="800"/>
              <a:t>c-SC-s: control mice, not stimulated to learn, injected with saline (9 mice) </a:t>
            </a:r>
            <a:endParaRPr sz="800"/>
          </a:p>
          <a:p>
            <a:pPr marL="457200" lvl="0" indent="-279400" rtl="0">
              <a:spcBef>
                <a:spcPts val="0"/>
              </a:spcBef>
              <a:spcAft>
                <a:spcPts val="0"/>
              </a:spcAft>
              <a:buSzPts val="800"/>
              <a:buChar char="●"/>
            </a:pPr>
            <a:r>
              <a:rPr lang="en" sz="800"/>
              <a:t>c-SC-m: control mice, not stimulated to learn, injected with memantine (10 mice) </a:t>
            </a:r>
            <a:endParaRPr sz="800"/>
          </a:p>
          <a:p>
            <a:pPr marL="457200" lvl="0" indent="-279400" rtl="0">
              <a:spcBef>
                <a:spcPts val="0"/>
              </a:spcBef>
              <a:spcAft>
                <a:spcPts val="0"/>
              </a:spcAft>
              <a:buSzPts val="800"/>
              <a:buChar char="●"/>
            </a:pPr>
            <a:r>
              <a:rPr lang="en" sz="800"/>
              <a:t>t-CS-s: trisomy mice, stimulated to learn, injected with saline (7 mice) </a:t>
            </a:r>
            <a:endParaRPr sz="800"/>
          </a:p>
          <a:p>
            <a:pPr marL="457200" lvl="0" indent="-279400" rtl="0">
              <a:spcBef>
                <a:spcPts val="0"/>
              </a:spcBef>
              <a:spcAft>
                <a:spcPts val="0"/>
              </a:spcAft>
              <a:buSzPts val="800"/>
              <a:buChar char="●"/>
            </a:pPr>
            <a:r>
              <a:rPr lang="en" sz="800"/>
              <a:t>t-CS-m: trisomy mice, stimulated to learn, injected with memantine (9 mice) </a:t>
            </a:r>
            <a:endParaRPr sz="800"/>
          </a:p>
          <a:p>
            <a:pPr marL="457200" lvl="0" indent="-279400" rtl="0">
              <a:spcBef>
                <a:spcPts val="0"/>
              </a:spcBef>
              <a:spcAft>
                <a:spcPts val="0"/>
              </a:spcAft>
              <a:buSzPts val="800"/>
              <a:buChar char="●"/>
            </a:pPr>
            <a:r>
              <a:rPr lang="en" sz="800"/>
              <a:t>t-SC-s: trisomy mice, not stimulated to learn, injected with saline (9 mice) </a:t>
            </a:r>
            <a:endParaRPr sz="800"/>
          </a:p>
          <a:p>
            <a:pPr marL="457200" lvl="0" indent="-279400" rtl="0">
              <a:spcBef>
                <a:spcPts val="0"/>
              </a:spcBef>
              <a:spcAft>
                <a:spcPts val="0"/>
              </a:spcAft>
              <a:buSzPts val="800"/>
              <a:buChar char="●"/>
            </a:pPr>
            <a:r>
              <a:rPr lang="en" sz="800"/>
              <a:t>t-SC-m: trisomy mice, not stimulated to learn, injected with memantine (9 mice)</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Understanding: Protein Summary</a:t>
            </a:r>
            <a:endParaRPr/>
          </a:p>
        </p:txBody>
      </p:sp>
      <p:pic>
        <p:nvPicPr>
          <p:cNvPr id="136" name="Google Shape;136;p20"/>
          <p:cNvPicPr preferRelativeResize="0"/>
          <p:nvPr/>
        </p:nvPicPr>
        <p:blipFill>
          <a:blip r:embed="rId3">
            <a:alphaModFix/>
          </a:blip>
          <a:stretch>
            <a:fillRect/>
          </a:stretch>
        </p:blipFill>
        <p:spPr>
          <a:xfrm>
            <a:off x="311700" y="1089700"/>
            <a:ext cx="7893001" cy="3875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Data Preparation</a:t>
            </a:r>
            <a:endParaRPr/>
          </a:p>
        </p:txBody>
      </p:sp>
      <p:pic>
        <p:nvPicPr>
          <p:cNvPr id="142" name="Google Shape;142;p21"/>
          <p:cNvPicPr preferRelativeResize="0"/>
          <p:nvPr/>
        </p:nvPicPr>
        <p:blipFill rotWithShape="1">
          <a:blip r:embed="rId3">
            <a:alphaModFix/>
          </a:blip>
          <a:srcRect l="2610" r="17555"/>
          <a:stretch/>
        </p:blipFill>
        <p:spPr>
          <a:xfrm>
            <a:off x="4572000" y="1362050"/>
            <a:ext cx="4519625" cy="378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Data Preparation: Feature Removal</a:t>
            </a:r>
            <a:endParaRPr/>
          </a:p>
        </p:txBody>
      </p:sp>
      <p:pic>
        <p:nvPicPr>
          <p:cNvPr id="148" name="Google Shape;148;p22"/>
          <p:cNvPicPr preferRelativeResize="0"/>
          <p:nvPr/>
        </p:nvPicPr>
        <p:blipFill>
          <a:blip r:embed="rId3">
            <a:alphaModFix/>
          </a:blip>
          <a:stretch>
            <a:fillRect/>
          </a:stretch>
        </p:blipFill>
        <p:spPr>
          <a:xfrm>
            <a:off x="327663" y="1592500"/>
            <a:ext cx="8488674" cy="2751849"/>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1452</Words>
  <Application>Microsoft Office PowerPoint</Application>
  <PresentationFormat>On-screen Show (16:9)</PresentationFormat>
  <Paragraphs>134</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Source Code Pro</vt:lpstr>
      <vt:lpstr>Roboto Mono</vt:lpstr>
      <vt:lpstr>Oswald</vt:lpstr>
      <vt:lpstr>Roboto</vt:lpstr>
      <vt:lpstr>Arial</vt:lpstr>
      <vt:lpstr>Modern Writer</vt:lpstr>
      <vt:lpstr>Background &amp; Context</vt:lpstr>
      <vt:lpstr>Background &amp; Context</vt:lpstr>
      <vt:lpstr>Analytical Solution</vt:lpstr>
      <vt:lpstr>Data Understanding</vt:lpstr>
      <vt:lpstr>Data Understanding: Describing Dataset</vt:lpstr>
      <vt:lpstr>Data Understanding: Describing Dataset</vt:lpstr>
      <vt:lpstr>Data Understanding: Protein Summary</vt:lpstr>
      <vt:lpstr>Data Preparation</vt:lpstr>
      <vt:lpstr>Data Preparation: Feature Removal</vt:lpstr>
      <vt:lpstr>Data Preparation: Missing Values</vt:lpstr>
      <vt:lpstr> Data Preparation:  Impute Missing Values (KNN)</vt:lpstr>
      <vt:lpstr>Data Preparation: Automated Feature Selection</vt:lpstr>
      <vt:lpstr>Model Development</vt:lpstr>
      <vt:lpstr>Model Development- K-Mean Clustering</vt:lpstr>
      <vt:lpstr>Model Development-Partition Around Medoids Clustering</vt:lpstr>
      <vt:lpstr>Model Development: Hierarchical Clustering</vt:lpstr>
      <vt:lpstr>K-Means  vs PAM</vt:lpstr>
      <vt:lpstr>Cluster “Goodness”</vt:lpstr>
      <vt:lpstr>Class vs Cluster</vt:lpstr>
      <vt:lpstr>OUTCOME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&amp; Context</dc:title>
  <cp:lastModifiedBy>Jessee</cp:lastModifiedBy>
  <cp:revision>1</cp:revision>
  <dcterms:modified xsi:type="dcterms:W3CDTF">2019-06-12T03:17:28Z</dcterms:modified>
</cp:coreProperties>
</file>